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0"/>
  </p:notesMasterIdLst>
  <p:sldIdLst>
    <p:sldId id="256" r:id="rId2"/>
    <p:sldId id="423"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314" r:id="rId19"/>
    <p:sldId id="273" r:id="rId20"/>
    <p:sldId id="272"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5" r:id="rId61"/>
    <p:sldId id="316" r:id="rId62"/>
    <p:sldId id="317" r:id="rId63"/>
    <p:sldId id="318" r:id="rId64"/>
    <p:sldId id="322"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418" r:id="rId92"/>
    <p:sldId id="391" r:id="rId93"/>
    <p:sldId id="417" r:id="rId94"/>
    <p:sldId id="394" r:id="rId95"/>
    <p:sldId id="392" r:id="rId96"/>
    <p:sldId id="342" r:id="rId97"/>
    <p:sldId id="343" r:id="rId98"/>
    <p:sldId id="344" r:id="rId99"/>
    <p:sldId id="345" r:id="rId100"/>
    <p:sldId id="346" r:id="rId101"/>
    <p:sldId id="347" r:id="rId102"/>
    <p:sldId id="348" r:id="rId103"/>
    <p:sldId id="349" r:id="rId104"/>
    <p:sldId id="350" r:id="rId105"/>
    <p:sldId id="351" r:id="rId106"/>
    <p:sldId id="398" r:id="rId107"/>
    <p:sldId id="352" r:id="rId108"/>
    <p:sldId id="353" r:id="rId109"/>
    <p:sldId id="354" r:id="rId110"/>
    <p:sldId id="356" r:id="rId111"/>
    <p:sldId id="357" r:id="rId112"/>
    <p:sldId id="359" r:id="rId113"/>
    <p:sldId id="358" r:id="rId114"/>
    <p:sldId id="360" r:id="rId115"/>
    <p:sldId id="361" r:id="rId116"/>
    <p:sldId id="362" r:id="rId117"/>
    <p:sldId id="363" r:id="rId118"/>
    <p:sldId id="364" r:id="rId119"/>
    <p:sldId id="366" r:id="rId120"/>
    <p:sldId id="365" r:id="rId121"/>
    <p:sldId id="367" r:id="rId122"/>
    <p:sldId id="371"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419" r:id="rId137"/>
    <p:sldId id="393" r:id="rId138"/>
    <p:sldId id="383" r:id="rId139"/>
    <p:sldId id="388" r:id="rId140"/>
    <p:sldId id="385" r:id="rId141"/>
    <p:sldId id="405" r:id="rId142"/>
    <p:sldId id="415" r:id="rId143"/>
    <p:sldId id="420" r:id="rId144"/>
    <p:sldId id="389" r:id="rId145"/>
    <p:sldId id="395" r:id="rId146"/>
    <p:sldId id="396" r:id="rId147"/>
    <p:sldId id="399" r:id="rId148"/>
    <p:sldId id="400" r:id="rId149"/>
    <p:sldId id="402" r:id="rId150"/>
    <p:sldId id="403" r:id="rId151"/>
    <p:sldId id="404" r:id="rId152"/>
    <p:sldId id="406" r:id="rId153"/>
    <p:sldId id="407" r:id="rId154"/>
    <p:sldId id="408" r:id="rId155"/>
    <p:sldId id="410" r:id="rId156"/>
    <p:sldId id="411" r:id="rId157"/>
    <p:sldId id="416" r:id="rId158"/>
    <p:sldId id="422" r:id="rId15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6417" autoAdjust="0"/>
  </p:normalViewPr>
  <p:slideViewPr>
    <p:cSldViewPr>
      <p:cViewPr>
        <p:scale>
          <a:sx n="75" d="100"/>
          <a:sy n="75" d="100"/>
        </p:scale>
        <p:origin x="-1060" y="-2860"/>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notesMaster" Target="notesMasters/notesMaster1.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6.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2018/7/12</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17</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145</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152</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19</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97</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133</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2018/7/12</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2018/7/12</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2018/7/12</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2018/7/12</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2018/7/12</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2018/7/12</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7.xml"/><Relationship Id="rId5" Type="http://schemas.openxmlformats.org/officeDocument/2006/relationships/image" Target="../media/image121.png"/><Relationship Id="rId4" Type="http://schemas.openxmlformats.org/officeDocument/2006/relationships/image" Target="../media/image120.png"/></Relationships>
</file>

<file path=ppt/slides/_rels/slide103.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22.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image" Target="../media/image131.png"/><Relationship Id="rId3" Type="http://schemas.openxmlformats.org/officeDocument/2006/relationships/image" Target="../media/image126.png"/><Relationship Id="rId7" Type="http://schemas.openxmlformats.org/officeDocument/2006/relationships/image" Target="../media/image130.png"/><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image" Target="../media/image129.png"/><Relationship Id="rId5" Type="http://schemas.openxmlformats.org/officeDocument/2006/relationships/image" Target="../media/image128.png"/><Relationship Id="rId4" Type="http://schemas.openxmlformats.org/officeDocument/2006/relationships/image" Target="../media/image127.png"/></Relationships>
</file>

<file path=ppt/slides/_rels/slide108.xml.rels><?xml version="1.0" encoding="UTF-8" standalone="yes"?>
<Relationships xmlns="http://schemas.openxmlformats.org/package/2006/relationships"><Relationship Id="rId3" Type="http://schemas.openxmlformats.org/officeDocument/2006/relationships/image" Target="../media/image133.jpeg"/><Relationship Id="rId2" Type="http://schemas.openxmlformats.org/officeDocument/2006/relationships/image" Target="../media/image132.png"/><Relationship Id="rId1" Type="http://schemas.openxmlformats.org/officeDocument/2006/relationships/slideLayout" Target="../slideLayouts/slideLayout7.xml"/><Relationship Id="rId4" Type="http://schemas.openxmlformats.org/officeDocument/2006/relationships/image" Target="../media/image134.png"/></Relationships>
</file>

<file path=ppt/slides/_rels/slide109.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37.jpeg"/><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45.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46.wmf"/><Relationship Id="rId4" Type="http://schemas.openxmlformats.org/officeDocument/2006/relationships/oleObject" Target="../embeddings/oleObject1.bin"/></Relationships>
</file>

<file path=ppt/slides/_rels/slide121.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png"/><Relationship Id="rId1" Type="http://schemas.openxmlformats.org/officeDocument/2006/relationships/slideLayout" Target="../slideLayouts/slideLayout7.xml"/><Relationship Id="rId4" Type="http://schemas.openxmlformats.org/officeDocument/2006/relationships/image" Target="../media/image151.png"/></Relationships>
</file>

<file path=ppt/slides/_rels/slide122.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56.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55.png"/><Relationship Id="rId5" Type="http://schemas.openxmlformats.org/officeDocument/2006/relationships/image" Target="../media/image154.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57.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58.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59.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5.png"/></Relationships>
</file>

<file path=ppt/slides/_rels/slide134.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 Id="rId5" Type="http://schemas.openxmlformats.org/officeDocument/2006/relationships/image" Target="../media/image169.png"/><Relationship Id="rId4" Type="http://schemas.openxmlformats.org/officeDocument/2006/relationships/image" Target="../media/image168.png"/></Relationships>
</file>

<file path=ppt/slides/_rels/slide135.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6.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74.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78.png"/></Relationships>
</file>

<file path=ppt/slides/_rels/slide141.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82.png"/><Relationship Id="rId2" Type="http://schemas.openxmlformats.org/officeDocument/2006/relationships/image" Target="../media/image181.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83.png"/><Relationship Id="rId7" Type="http://schemas.openxmlformats.org/officeDocument/2006/relationships/image" Target="../media/image187.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6.png"/><Relationship Id="rId5" Type="http://schemas.openxmlformats.org/officeDocument/2006/relationships/image" Target="../media/image185.png"/><Relationship Id="rId4" Type="http://schemas.openxmlformats.org/officeDocument/2006/relationships/image" Target="../media/image184.png"/></Relationships>
</file>

<file path=ppt/slides/_rels/slide146.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90.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53.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01.png"/><Relationship Id="rId2" Type="http://schemas.openxmlformats.org/officeDocument/2006/relationships/image" Target="../media/image200.png"/><Relationship Id="rId1" Type="http://schemas.openxmlformats.org/officeDocument/2006/relationships/slideLayout" Target="../slideLayouts/slideLayout7.xml"/><Relationship Id="rId4" Type="http://schemas.openxmlformats.org/officeDocument/2006/relationships/image" Target="../media/image202.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image" Target="../media/image64.gif"/><Relationship Id="rId5" Type="http://schemas.openxmlformats.org/officeDocument/2006/relationships/image" Target="../media/image63.gif"/><Relationship Id="rId4" Type="http://schemas.openxmlformats.org/officeDocument/2006/relationships/image" Target="../media/image62.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8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emf"/><Relationship Id="rId9" Type="http://schemas.openxmlformats.org/officeDocument/2006/relationships/image" Target="../media/image91.tiff"/></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94.png"/><Relationship Id="rId4" Type="http://schemas.openxmlformats.org/officeDocument/2006/relationships/image" Target="../media/image93.png"/></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6.png"/><Relationship Id="rId7" Type="http://schemas.openxmlformats.org/officeDocument/2006/relationships/image" Target="../media/image9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8.png"/><Relationship Id="rId10" Type="http://schemas.openxmlformats.org/officeDocument/2006/relationships/image" Target="../media/image102.png"/><Relationship Id="rId4" Type="http://schemas.openxmlformats.org/officeDocument/2006/relationships/image" Target="../media/image97.png"/><Relationship Id="rId9" Type="http://schemas.openxmlformats.org/officeDocument/2006/relationships/image" Target="../media/image101.png"/></Relationships>
</file>

<file path=ppt/slides/_rels/slide91.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8.gif"/><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1.png"/><Relationship Id="rId4" Type="http://schemas.openxmlformats.org/officeDocument/2006/relationships/image" Target="../media/image110.png"/></Relationships>
</file>

<file path=ppt/slides/_rels/slide96.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4.png"/></Relationships>
</file>

<file path=ppt/slides/_rels/slide98.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5682"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r>
              <a:rPr lang="en-US" altLang="ja-JP" dirty="0" smtClean="0"/>
              <a:t>.</a:t>
            </a:r>
          </a:p>
          <a:p>
            <a:pPr marL="285750" indent="-285750">
              <a:buFont typeface="Arial" panose="020B0604020202020204" pitchFamily="34" charset="0"/>
              <a:buChar char="•"/>
            </a:pPr>
            <a:r>
              <a:rPr kumimoji="1" lang="en-US" altLang="ja-JP" dirty="0" smtClean="0"/>
              <a:t>DOCTYPE tag, to specify which version of HTML</a:t>
            </a:r>
            <a:endParaRPr kumimoji="1" lang="en-US" altLang="ja-JP" dirty="0"/>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a:t>
            </a:r>
            <a:r>
              <a:rPr lang="en-US" altLang="ja-JP" dirty="0" smtClean="0"/>
              <a:t>power; </a:t>
            </a:r>
            <a:r>
              <a:rPr lang="en-US" altLang="ja-JP" dirty="0" err="1" smtClean="0"/>
              <a:t>websocket</a:t>
            </a:r>
            <a:r>
              <a:rPr lang="en-US" altLang="ja-JP" dirty="0"/>
              <a:t> </a:t>
            </a:r>
            <a:r>
              <a:rPr lang="en-US" altLang="ja-JP" dirty="0" smtClean="0"/>
              <a:t>(also server-sent DOM) is a HTML5 solution for former </a:t>
            </a:r>
            <a:r>
              <a:rPr lang="en-US" altLang="ja-JP" b="1" dirty="0" smtClean="0">
                <a:solidFill>
                  <a:srgbClr val="FF0000"/>
                </a:solidFill>
              </a:rPr>
              <a:t>HTTP long polling</a:t>
            </a:r>
            <a:r>
              <a:rPr lang="en-US" altLang="ja-JP" dirty="0" smtClean="0"/>
              <a:t> (</a:t>
            </a:r>
            <a:r>
              <a:rPr lang="zh-CN" altLang="en-US" dirty="0" smtClean="0"/>
              <a:t>不清楚</a:t>
            </a:r>
            <a:r>
              <a:rPr lang="en-US" altLang="zh-CN" dirty="0" smtClean="0"/>
              <a:t>how this work</a:t>
            </a:r>
            <a:r>
              <a:rPr lang="en-US" altLang="ja-JP" dirty="0" smtClean="0"/>
              <a:t>)</a:t>
            </a:r>
            <a:endParaRPr lang="en-US" altLang="ja-JP" dirty="0"/>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a:t>
            </a:r>
            <a:r>
              <a:rPr lang="en-US" altLang="ja-JP" b="1" dirty="0" smtClean="0"/>
              <a:t>engine (web crawler) </a:t>
            </a:r>
            <a:r>
              <a:rPr lang="en-US" altLang="ja-JP" b="1" dirty="0"/>
              <a:t>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smtClean="0">
                <a:solidFill>
                  <a:srgbClr val="FF0000"/>
                </a:solidFill>
              </a:rPr>
              <a:t>UTF-8</a:t>
            </a:r>
            <a:r>
              <a:rPr kumimoji="1" lang="en-US" altLang="ja-JP" dirty="0" smtClean="0"/>
              <a:t> explained:</a:t>
            </a:r>
          </a:p>
          <a:p>
            <a:pPr marL="285750" indent="-285750">
              <a:buFont typeface="Arial" panose="020B0604020202020204" pitchFamily="34" charset="0"/>
              <a:buChar char="•"/>
            </a:pPr>
            <a:r>
              <a:rPr kumimoji="1" lang="en-US" altLang="ja-JP" dirty="0" smtClean="0"/>
              <a:t>Is a variable width character encoding method (</a:t>
            </a:r>
            <a:r>
              <a:rPr kumimoji="1" lang="zh-CN" altLang="en-US" dirty="0" smtClean="0"/>
              <a:t>长度是</a:t>
            </a:r>
            <a:r>
              <a:rPr kumimoji="1" lang="en-US" altLang="zh-CN" dirty="0" smtClean="0"/>
              <a:t>1~4 bytes</a:t>
            </a:r>
            <a:r>
              <a:rPr kumimoji="1" lang="en-US" altLang="ja-JP" dirty="0" smtClean="0"/>
              <a:t>)</a:t>
            </a:r>
          </a:p>
          <a:p>
            <a:pPr marL="285750" indent="-285750">
              <a:buFont typeface="Arial" panose="020B0604020202020204" pitchFamily="34" charset="0"/>
              <a:buChar char="•"/>
            </a:pPr>
            <a:r>
              <a:rPr lang="zh-CN" altLang="en-US" dirty="0" smtClean="0"/>
              <a:t>可以</a:t>
            </a:r>
            <a:r>
              <a:rPr lang="en-US" altLang="zh-CN" dirty="0" smtClean="0"/>
              <a:t>encode 1,112,064</a:t>
            </a:r>
            <a:r>
              <a:rPr lang="zh-CN" altLang="en-US" dirty="0" smtClean="0"/>
              <a:t>个字符</a:t>
            </a:r>
            <a:endParaRPr lang="en-US" altLang="zh-CN" dirty="0" smtClean="0"/>
          </a:p>
          <a:p>
            <a:pPr marL="285750" indent="-285750">
              <a:buFont typeface="Arial" panose="020B0604020202020204" pitchFamily="34" charset="0"/>
              <a:buChar char="•"/>
            </a:pPr>
            <a:r>
              <a:rPr lang="en-US" altLang="zh-CN" dirty="0" smtClean="0"/>
              <a:t>Compatible with ASCII</a:t>
            </a:r>
          </a:p>
          <a:p>
            <a:pPr marL="285750" indent="-285750">
              <a:buFont typeface="Arial" panose="020B0604020202020204" pitchFamily="34" charset="0"/>
              <a:buChar char="•"/>
            </a:pPr>
            <a:r>
              <a:rPr lang="en-US" altLang="zh-CN" dirty="0" smtClean="0"/>
              <a:t>Encoding</a:t>
            </a:r>
            <a:r>
              <a:rPr lang="zh-CN" altLang="en-US" dirty="0" smtClean="0"/>
              <a:t>方法见下图，就是</a:t>
            </a:r>
            <a:r>
              <a:rPr lang="en-US" altLang="zh-CN" dirty="0" smtClean="0"/>
              <a:t>x</a:t>
            </a:r>
            <a:r>
              <a:rPr lang="zh-CN" altLang="en-US" dirty="0" smtClean="0"/>
              <a:t>代表数据</a:t>
            </a:r>
            <a:r>
              <a:rPr lang="en-US" altLang="zh-CN" dirty="0" smtClean="0"/>
              <a:t>bit</a:t>
            </a:r>
            <a:r>
              <a:rPr lang="zh-CN" altLang="en-US" dirty="0" smtClean="0"/>
              <a:t>，</a:t>
            </a:r>
            <a:r>
              <a:rPr lang="en-US" altLang="zh-CN" dirty="0" smtClean="0"/>
              <a:t>0</a:t>
            </a:r>
            <a:r>
              <a:rPr lang="zh-CN" altLang="en-US" dirty="0" smtClean="0"/>
              <a:t>和</a:t>
            </a:r>
            <a:r>
              <a:rPr lang="en-US" altLang="zh-CN" dirty="0" smtClean="0"/>
              <a:t>1</a:t>
            </a:r>
            <a:r>
              <a:rPr lang="zh-CN" altLang="en-US" dirty="0" smtClean="0"/>
              <a:t>代表</a:t>
            </a:r>
            <a:r>
              <a:rPr lang="en-US" altLang="zh-CN" dirty="0" smtClean="0"/>
              <a:t>byte</a:t>
            </a:r>
            <a:r>
              <a:rPr lang="zh-CN" altLang="en-US" dirty="0" smtClean="0"/>
              <a:t>识别</a:t>
            </a:r>
            <a:r>
              <a:rPr lang="en-US" altLang="zh-CN" dirty="0" smtClean="0"/>
              <a:t>bit</a:t>
            </a:r>
          </a:p>
          <a:p>
            <a:pPr marL="742950" lvl="1" indent="-285750">
              <a:buFont typeface="Arial" panose="020B0604020202020204" pitchFamily="34" charset="0"/>
              <a:buChar char="•"/>
            </a:pPr>
            <a:r>
              <a:rPr lang="zh-CN" altLang="en-US" dirty="0" smtClean="0"/>
              <a:t>数据</a:t>
            </a:r>
            <a:r>
              <a:rPr lang="en-US" altLang="zh-CN" dirty="0" smtClean="0"/>
              <a:t>bit</a:t>
            </a:r>
            <a:r>
              <a:rPr lang="zh-CN" altLang="en-US" dirty="0" smtClean="0"/>
              <a:t>总共有</a:t>
            </a:r>
            <a:r>
              <a:rPr lang="en-US" altLang="zh-CN" dirty="0" smtClean="0"/>
              <a:t>21</a:t>
            </a:r>
            <a:r>
              <a:rPr lang="zh-CN" altLang="en-US" dirty="0" smtClean="0"/>
              <a:t>个</a:t>
            </a:r>
            <a:endParaRPr lang="en-US" altLang="zh-CN" dirty="0" smtClean="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smtClean="0"/>
              <a:t>Method </a:t>
            </a:r>
            <a:r>
              <a:rPr lang="en-US" dirty="0"/>
              <a:t>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a:t>
            </a:r>
            <a:r>
              <a:rPr lang="en-US" dirty="0" smtClean="0"/>
              <a:t>compression, minimize http requests</a:t>
            </a:r>
            <a:endParaRPr lang="en-US" dirty="0"/>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smtClean="0"/>
              <a:t>Cache (browser caching)</a:t>
            </a:r>
          </a:p>
          <a:p>
            <a:pPr marL="285750" indent="-285750">
              <a:buFont typeface="Arial" panose="020B0604020202020204" pitchFamily="34" charset="0"/>
              <a:buChar char="•"/>
            </a:pPr>
            <a:r>
              <a:rPr lang="en-US" dirty="0" smtClean="0"/>
              <a:t>Use </a:t>
            </a:r>
            <a:r>
              <a:rPr lang="en-US" b="1" dirty="0" smtClean="0">
                <a:solidFill>
                  <a:srgbClr val="FF0000"/>
                </a:solidFill>
              </a:rPr>
              <a:t>Google </a:t>
            </a:r>
            <a:r>
              <a:rPr lang="en-US" b="1" dirty="0" err="1" smtClean="0">
                <a:solidFill>
                  <a:srgbClr val="FF0000"/>
                </a:solidFill>
              </a:rPr>
              <a:t>PageSpeed</a:t>
            </a:r>
            <a:r>
              <a:rPr lang="en-US" b="1" dirty="0" smtClean="0">
                <a:solidFill>
                  <a:srgbClr val="FF0000"/>
                </a:solidFill>
              </a:rPr>
              <a:t> </a:t>
            </a:r>
            <a:r>
              <a:rPr lang="en-US" dirty="0" smtClean="0"/>
              <a:t>to test </a:t>
            </a:r>
          </a:p>
          <a:p>
            <a:pPr marL="285750" indent="-285750">
              <a:buFont typeface="Arial" panose="020B0604020202020204" pitchFamily="34" charset="0"/>
              <a:buChar char="•"/>
            </a:pPr>
            <a:r>
              <a:rPr lang="en-US" dirty="0" smtClean="0"/>
              <a:t>Use HTTP/2</a:t>
            </a:r>
            <a:endParaRPr lang="en-US" dirty="0"/>
          </a:p>
        </p:txBody>
      </p:sp>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r>
              <a:rPr lang="ja-JP" altLang="en-US" sz="1400" dirty="0" smtClean="0"/>
              <a:t>）</a:t>
            </a:r>
            <a:endParaRPr lang="en-US" altLang="ja-JP" sz="1400" dirty="0" smtClean="0"/>
          </a:p>
          <a:p>
            <a:r>
              <a:rPr lang="en-US" altLang="zh-CN" sz="1400" dirty="0" smtClean="0"/>
              <a:t>DNS</a:t>
            </a:r>
            <a:r>
              <a:rPr lang="zh-CN" altLang="en-US" sz="1400" dirty="0" smtClean="0"/>
              <a:t>用</a:t>
            </a:r>
            <a:r>
              <a:rPr lang="en-US" altLang="zh-CN" sz="1400" b="1" dirty="0" smtClean="0">
                <a:solidFill>
                  <a:srgbClr val="FF0000"/>
                </a:solidFill>
              </a:rPr>
              <a:t>UDP (port 53)</a:t>
            </a:r>
            <a:r>
              <a:rPr lang="en-US" altLang="zh-CN" sz="1400" dirty="0" smtClean="0">
                <a:solidFill>
                  <a:srgbClr val="FF0000"/>
                </a:solidFill>
              </a:rPr>
              <a:t> </a:t>
            </a:r>
            <a:r>
              <a:rPr lang="en-US" altLang="zh-CN" sz="1400" dirty="0" smtClean="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smtClean="0"/>
              <a:t>在</a:t>
            </a:r>
            <a:r>
              <a:rPr kumimoji="1" lang="en-US" altLang="zh-CN" dirty="0" smtClean="0"/>
              <a:t>DNS</a:t>
            </a:r>
            <a:r>
              <a:rPr kumimoji="1" lang="zh-CN" altLang="en-US" dirty="0" smtClean="0"/>
              <a:t>的回复中，会有几种</a:t>
            </a:r>
            <a:r>
              <a:rPr kumimoji="1" lang="en-US" altLang="zh-CN" dirty="0" smtClean="0"/>
              <a:t>record</a:t>
            </a:r>
          </a:p>
          <a:p>
            <a:pPr marL="285750" indent="-285750">
              <a:buFont typeface="Arial" panose="020B0604020202020204" pitchFamily="34" charset="0"/>
              <a:buChar char="•"/>
            </a:pPr>
            <a:r>
              <a:rPr kumimoji="1" lang="en-US" altLang="zh-CN" dirty="0" smtClean="0"/>
              <a:t>NS – name server record</a:t>
            </a:r>
          </a:p>
          <a:p>
            <a:pPr marL="285750" indent="-285750">
              <a:buFont typeface="Arial" panose="020B0604020202020204" pitchFamily="34" charset="0"/>
              <a:buChar char="•"/>
            </a:pPr>
            <a:r>
              <a:rPr lang="en-US" altLang="ja-JP" b="1" dirty="0" smtClean="0">
                <a:solidFill>
                  <a:srgbClr val="FF0000"/>
                </a:solidFill>
              </a:rPr>
              <a:t>A record</a:t>
            </a:r>
            <a:r>
              <a:rPr lang="en-US" altLang="ja-JP" dirty="0" smtClean="0"/>
              <a:t> – assigning IP address to a </a:t>
            </a:r>
            <a:r>
              <a:rPr lang="en-US" altLang="ja-JP" dirty="0" err="1" smtClean="0"/>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smtClean="0"/>
              <a:t>Email protocol – </a:t>
            </a:r>
            <a:r>
              <a:rPr kumimoji="1" lang="en-US" altLang="ja-JP" sz="1600" b="1" dirty="0" smtClean="0">
                <a:solidFill>
                  <a:srgbClr val="FF0000"/>
                </a:solidFill>
              </a:rPr>
              <a:t>POP3</a:t>
            </a:r>
            <a:r>
              <a:rPr kumimoji="1" lang="en-US" altLang="ja-JP" sz="1600" dirty="0" smtClean="0">
                <a:solidFill>
                  <a:srgbClr val="FF0000"/>
                </a:solidFill>
              </a:rPr>
              <a:t> </a:t>
            </a:r>
            <a:r>
              <a:rPr kumimoji="1" lang="en-US" altLang="ja-JP" sz="1600" dirty="0" smtClean="0"/>
              <a:t>(Post Office Protocol), </a:t>
            </a:r>
            <a:r>
              <a:rPr kumimoji="1" lang="en-US" altLang="ja-JP" sz="1600" b="1" dirty="0" smtClean="0">
                <a:solidFill>
                  <a:srgbClr val="FF0000"/>
                </a:solidFill>
              </a:rPr>
              <a:t>SMTP</a:t>
            </a:r>
            <a:r>
              <a:rPr kumimoji="1" lang="en-US" altLang="ja-JP" sz="1600" dirty="0" smtClean="0">
                <a:solidFill>
                  <a:srgbClr val="FF0000"/>
                </a:solidFill>
              </a:rPr>
              <a:t> </a:t>
            </a:r>
            <a:r>
              <a:rPr kumimoji="1" lang="en-US" altLang="ja-JP" sz="1600" dirty="0" smtClean="0"/>
              <a:t>(Simple Mail Transfer Protocol), </a:t>
            </a:r>
            <a:r>
              <a:rPr kumimoji="1" lang="en-US" altLang="ja-JP" sz="1600" b="1" dirty="0" smtClean="0">
                <a:solidFill>
                  <a:srgbClr val="FF0000"/>
                </a:solidFill>
              </a:rPr>
              <a:t>IMAP</a:t>
            </a:r>
            <a:r>
              <a:rPr kumimoji="1" lang="en-US" altLang="ja-JP" sz="1600" dirty="0" smtClean="0">
                <a:solidFill>
                  <a:srgbClr val="FF0000"/>
                </a:solidFill>
              </a:rPr>
              <a:t> </a:t>
            </a:r>
            <a:r>
              <a:rPr kumimoji="1" lang="en-US" altLang="ja-JP" sz="1600" dirty="0" smtClean="0"/>
              <a:t>(Internet Message Access Protocol)</a:t>
            </a:r>
          </a:p>
          <a:p>
            <a:pPr marL="285750" indent="-285750">
              <a:buFont typeface="Arial" panose="020B0604020202020204" pitchFamily="34" charset="0"/>
              <a:buChar char="•"/>
            </a:pPr>
            <a:r>
              <a:rPr kumimoji="1" lang="en-US" altLang="ja-JP" sz="1600" b="1" dirty="0" smtClean="0"/>
              <a:t>POP3</a:t>
            </a:r>
            <a:r>
              <a:rPr kumimoji="1" lang="en-US" altLang="ja-JP" sz="1600" dirty="0" smtClean="0"/>
              <a:t>: to download emails from a remote server to a local email client; </a:t>
            </a:r>
            <a:r>
              <a:rPr kumimoji="1" lang="zh-CN" altLang="en-US" sz="1600" dirty="0" smtClean="0"/>
              <a:t>就是</a:t>
            </a:r>
            <a:r>
              <a:rPr kumimoji="1" lang="en-US" altLang="zh-CN" sz="1600" dirty="0" smtClean="0"/>
              <a:t>client</a:t>
            </a:r>
            <a:r>
              <a:rPr kumimoji="1" lang="zh-CN" altLang="en-US" sz="1600" dirty="0" smtClean="0"/>
              <a:t>从</a:t>
            </a:r>
            <a:r>
              <a:rPr kumimoji="1" lang="en-US" altLang="zh-CN" sz="1600" dirty="0" smtClean="0"/>
              <a:t>email server</a:t>
            </a:r>
            <a:r>
              <a:rPr kumimoji="1" lang="zh-CN" altLang="en-US" sz="1600" dirty="0" smtClean="0"/>
              <a:t>上</a:t>
            </a:r>
            <a:r>
              <a:rPr kumimoji="1" lang="en-US" altLang="zh-CN" sz="1600" dirty="0" smtClean="0"/>
              <a:t>download email</a:t>
            </a:r>
            <a:r>
              <a:rPr kumimoji="1" lang="zh-CN" altLang="en-US" sz="1600" dirty="0" smtClean="0"/>
              <a:t>的协议，注意用</a:t>
            </a:r>
            <a:r>
              <a:rPr kumimoji="1" lang="en-US" altLang="zh-CN" sz="1600" dirty="0" smtClean="0"/>
              <a:t>POP3 download</a:t>
            </a:r>
            <a:r>
              <a:rPr kumimoji="1" lang="zh-CN" altLang="en-US" sz="1600" dirty="0" smtClean="0"/>
              <a:t>的</a:t>
            </a:r>
            <a:r>
              <a:rPr kumimoji="1" lang="en-US" altLang="zh-CN" sz="1600" dirty="0" smtClean="0"/>
              <a:t>email</a:t>
            </a:r>
            <a:r>
              <a:rPr kumimoji="1" lang="zh-CN" altLang="en-US" sz="1600" dirty="0" smtClean="0"/>
              <a:t>会被从</a:t>
            </a:r>
            <a:r>
              <a:rPr kumimoji="1" lang="en-US" altLang="zh-CN" sz="1600" dirty="0" smtClean="0"/>
              <a:t>server</a:t>
            </a:r>
            <a:r>
              <a:rPr lang="zh-CN" altLang="en-US" sz="1600" dirty="0" smtClean="0"/>
              <a:t>上删除</a:t>
            </a:r>
            <a:endParaRPr lang="en-US" altLang="zh-CN" sz="1600" dirty="0" smtClean="0"/>
          </a:p>
          <a:p>
            <a:pPr marL="285750" indent="-285750">
              <a:buFont typeface="Arial" panose="020B0604020202020204" pitchFamily="34" charset="0"/>
              <a:buChar char="•"/>
            </a:pPr>
            <a:r>
              <a:rPr kumimoji="1" lang="en-US" altLang="zh-CN" sz="1600" b="1" dirty="0" smtClean="0"/>
              <a:t>IMAP</a:t>
            </a:r>
            <a:r>
              <a:rPr kumimoji="1" lang="en-US" altLang="zh-CN" sz="1600" dirty="0" smtClean="0"/>
              <a:t>: to access email on a remote server from a local client; </a:t>
            </a:r>
            <a:r>
              <a:rPr kumimoji="1" lang="zh-CN" altLang="en-US" sz="1600" dirty="0" smtClean="0"/>
              <a:t>与</a:t>
            </a:r>
            <a:r>
              <a:rPr kumimoji="1" lang="en-US" altLang="zh-CN" sz="1600" dirty="0" smtClean="0"/>
              <a:t>POP3</a:t>
            </a:r>
            <a:r>
              <a:rPr kumimoji="1" lang="zh-CN" altLang="en-US" sz="1600" dirty="0" smtClean="0"/>
              <a:t>的不同是，</a:t>
            </a:r>
            <a:r>
              <a:rPr kumimoji="1" lang="en-US" altLang="zh-CN" sz="1600" dirty="0" smtClean="0"/>
              <a:t>server</a:t>
            </a:r>
            <a:r>
              <a:rPr kumimoji="1" lang="zh-CN" altLang="en-US" sz="1600" dirty="0" smtClean="0"/>
              <a:t>上的</a:t>
            </a:r>
            <a:r>
              <a:rPr kumimoji="1" lang="en-US" altLang="zh-CN" sz="1600" dirty="0" smtClean="0"/>
              <a:t>email</a:t>
            </a:r>
            <a:r>
              <a:rPr kumimoji="1" lang="zh-CN" altLang="en-US" sz="1600" dirty="0" smtClean="0"/>
              <a:t>不会被删除</a:t>
            </a:r>
            <a:endParaRPr kumimoji="1" lang="en-US" altLang="zh-CN" sz="1600" dirty="0" smtClean="0"/>
          </a:p>
          <a:p>
            <a:pPr marL="285750" indent="-285750">
              <a:buFont typeface="Arial" panose="020B0604020202020204" pitchFamily="34" charset="0"/>
              <a:buChar char="•"/>
            </a:pPr>
            <a:r>
              <a:rPr lang="en-US" altLang="zh-CN" sz="1600" b="1" dirty="0" smtClean="0"/>
              <a:t>SMTP</a:t>
            </a:r>
            <a:r>
              <a:rPr lang="en-US" altLang="zh-CN" sz="1600" dirty="0" smtClean="0"/>
              <a:t>: to send emails across internet.</a:t>
            </a:r>
            <a:endParaRPr kumimoji="1" lang="en-US" altLang="zh-CN" sz="1600" dirty="0" smtClean="0"/>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a:t>
            </a:r>
            <a:r>
              <a:rPr kumimoji="1" lang="en-US" altLang="ja-JP" sz="1400" b="1" dirty="0" smtClean="0"/>
              <a:t>when </a:t>
            </a:r>
            <a:r>
              <a:rPr kumimoji="1" lang="en-US" altLang="ja-JP" sz="1400" b="1" dirty="0"/>
              <a:t>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5909310"/>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endParaRPr lang="en-US" altLang="zh-CN" sz="1400" dirty="0"/>
          </a:p>
        </p:txBody>
      </p:sp>
    </p:spTree>
    <p:extLst>
      <p:ext uri="{BB962C8B-B14F-4D97-AF65-F5344CB8AC3E}">
        <p14:creationId xmlns:p14="http://schemas.microsoft.com/office/powerpoint/2010/main" val="33079281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a:t>
            </a:r>
            <a:r>
              <a:rPr kumimoji="1" lang="zh-CN" altLang="en-US" dirty="0" smtClean="0"/>
              <a:t>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smtClean="0"/>
              <a:t>Database</a:t>
            </a:r>
            <a:r>
              <a:rPr lang="en-US" altLang="ja-JP" dirty="0" smtClean="0"/>
              <a:t> knowledge:</a:t>
            </a:r>
          </a:p>
          <a:p>
            <a:pPr marL="285750" indent="-285750">
              <a:buFont typeface="Arial" panose="020B0604020202020204" pitchFamily="34" charset="0"/>
              <a:buChar char="•"/>
            </a:pPr>
            <a:r>
              <a:rPr lang="en-US" altLang="ja-JP" b="1" dirty="0" smtClean="0">
                <a:solidFill>
                  <a:srgbClr val="FF0000"/>
                </a:solidFill>
              </a:rPr>
              <a:t>Table scan</a:t>
            </a:r>
            <a:r>
              <a:rPr lang="en-US" altLang="ja-JP" dirty="0" smtClean="0"/>
              <a:t>, reading every row of a table in a SQL database. Caused by queries that do</a:t>
            </a:r>
            <a:r>
              <a:rPr lang="en-US" altLang="zh-CN" dirty="0" smtClean="0"/>
              <a:t>n’t use indexes. Take long time, and should be avoid. (e.g., only use SELECT</a:t>
            </a:r>
            <a:r>
              <a:rPr lang="en-US" altLang="zh-CN" dirty="0"/>
              <a:t> </a:t>
            </a:r>
            <a:r>
              <a:rPr lang="en-US" altLang="zh-CN" dirty="0" smtClean="0"/>
              <a:t>without WHERE)</a:t>
            </a:r>
            <a:endParaRPr lang="en-US" altLang="ja-JP" dirty="0" smtClean="0"/>
          </a:p>
        </p:txBody>
      </p:sp>
      <p:sp>
        <p:nvSpPr>
          <p:cNvPr id="4" name="テキスト ボックス 3"/>
          <p:cNvSpPr txBox="1"/>
          <p:nvPr/>
        </p:nvSpPr>
        <p:spPr>
          <a:xfrm>
            <a:off x="0" y="7308304"/>
            <a:ext cx="6858000" cy="923330"/>
          </a:xfrm>
          <a:prstGeom prst="rect">
            <a:avLst/>
          </a:prstGeom>
          <a:noFill/>
        </p:spPr>
        <p:txBody>
          <a:bodyPr wrap="square" rtlCol="0">
            <a:spAutoFit/>
          </a:bodyPr>
          <a:lstStyle/>
          <a:p>
            <a:r>
              <a:rPr kumimoji="1" lang="en-US" altLang="ja-JP" b="1" dirty="0" smtClean="0">
                <a:solidFill>
                  <a:srgbClr val="FF0000"/>
                </a:solidFill>
              </a:rPr>
              <a:t>SAM</a:t>
            </a:r>
            <a:r>
              <a:rPr kumimoji="1" lang="en-US" altLang="ja-JP" dirty="0" smtClean="0"/>
              <a:t>: </a:t>
            </a:r>
            <a:r>
              <a:rPr lang="en-US" altLang="ja-JP" dirty="0"/>
              <a:t>Security Access </a:t>
            </a:r>
            <a:r>
              <a:rPr lang="en-US" altLang="ja-JP" dirty="0" smtClean="0"/>
              <a:t>Module, </a:t>
            </a:r>
            <a:r>
              <a:rPr lang="zh-CN" altLang="en-US" dirty="0" smtClean="0"/>
              <a:t>外形和</a:t>
            </a:r>
            <a:r>
              <a:rPr lang="en-US" altLang="zh-CN" dirty="0" smtClean="0"/>
              <a:t>SIM(</a:t>
            </a:r>
            <a:r>
              <a:rPr lang="en-US" altLang="ja-JP" dirty="0"/>
              <a:t>Subscriber identity </a:t>
            </a:r>
            <a:r>
              <a:rPr lang="en-US" altLang="ja-JP" dirty="0" smtClean="0"/>
              <a:t>module</a:t>
            </a:r>
            <a:r>
              <a:rPr lang="en-US" altLang="zh-CN" dirty="0" smtClean="0"/>
              <a:t>) card</a:t>
            </a:r>
            <a:r>
              <a:rPr lang="zh-CN" altLang="en-US" dirty="0" smtClean="0"/>
              <a:t>一样，一般用来存储</a:t>
            </a:r>
            <a:r>
              <a:rPr lang="en-US" altLang="zh-CN" dirty="0" smtClean="0"/>
              <a:t>master key</a:t>
            </a:r>
          </a:p>
          <a:p>
            <a:r>
              <a:rPr kumimoji="1" lang="en-US" altLang="zh-CN" dirty="0" err="1" smtClean="0"/>
              <a:t>ToDo</a:t>
            </a:r>
            <a:r>
              <a:rPr kumimoji="1" lang="en-US" altLang="zh-CN" dirty="0" smtClean="0"/>
              <a:t>: </a:t>
            </a:r>
            <a:r>
              <a:rPr kumimoji="1" lang="zh-CN" altLang="en-US" dirty="0" smtClean="0"/>
              <a:t>需要深度了解的时候详细查一下</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smtClean="0">
                <a:solidFill>
                  <a:srgbClr val="FF0000"/>
                </a:solidFill>
              </a:rPr>
              <a:t>关于</a:t>
            </a:r>
            <a:r>
              <a:rPr lang="en-US" altLang="zh-CN" b="1" dirty="0" smtClean="0">
                <a:solidFill>
                  <a:srgbClr val="FF0000"/>
                </a:solidFill>
              </a:rPr>
              <a:t>p</a:t>
            </a:r>
            <a:r>
              <a:rPr lang="en-US" b="1" dirty="0" smtClean="0">
                <a:solidFill>
                  <a:srgbClr val="FF0000"/>
                </a:solidFill>
              </a:rPr>
              <a:t>ing</a:t>
            </a:r>
          </a:p>
          <a:p>
            <a:r>
              <a:rPr lang="en-US" altLang="zh-CN" dirty="0" smtClean="0"/>
              <a:t>Ping</a:t>
            </a:r>
            <a:r>
              <a:rPr lang="zh-CN" altLang="en-US" dirty="0" smtClean="0"/>
              <a:t>也属于</a:t>
            </a:r>
            <a:r>
              <a:rPr lang="en-US" altLang="zh-CN" dirty="0" smtClean="0"/>
              <a:t>ICMP (ICMP echo request/response)</a:t>
            </a:r>
            <a:r>
              <a:rPr lang="zh-CN" altLang="en-US" dirty="0" smtClean="0"/>
              <a:t>，</a:t>
            </a:r>
            <a:r>
              <a:rPr lang="zh-CN" altLang="en-US" dirty="0"/>
              <a:t>收</a:t>
            </a:r>
            <a:r>
              <a:rPr lang="zh-CN" altLang="en-US" dirty="0" smtClean="0"/>
              <a:t>到</a:t>
            </a:r>
            <a:r>
              <a:rPr lang="en-US" altLang="zh-CN" dirty="0" smtClean="0"/>
              <a:t>ping request</a:t>
            </a:r>
            <a:r>
              <a:rPr lang="zh-CN" altLang="en-US" dirty="0" smtClean="0"/>
              <a:t>的</a:t>
            </a:r>
            <a:r>
              <a:rPr lang="en-US" altLang="zh-CN" dirty="0" smtClean="0"/>
              <a:t>device</a:t>
            </a:r>
            <a:r>
              <a:rPr lang="zh-CN" altLang="en-US" dirty="0" smtClean="0"/>
              <a:t>会回复</a:t>
            </a:r>
            <a:r>
              <a:rPr lang="en-US" altLang="zh-CN" dirty="0" smtClean="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518"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a:t>
            </a:r>
            <a:r>
              <a:rPr lang="zh-CN" altLang="en-US" dirty="0" smtClean="0"/>
              <a:t>是</a:t>
            </a:r>
            <a:r>
              <a:rPr lang="en-US" altLang="zh-CN" dirty="0" smtClean="0"/>
              <a:t>CA</a:t>
            </a:r>
            <a:r>
              <a:rPr lang="zh-CN" altLang="en-US" dirty="0" smtClean="0"/>
              <a:t>的</a:t>
            </a:r>
            <a:r>
              <a:rPr lang="en-US" altLang="zh-CN" dirty="0" smtClean="0"/>
              <a:t>public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spTree>
    <p:extLst>
      <p:ext uri="{BB962C8B-B14F-4D97-AF65-F5344CB8AC3E}">
        <p14:creationId xmlns:p14="http://schemas.microsoft.com/office/powerpoint/2010/main" val="2121408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a:t>
            </a:r>
            <a:r>
              <a:rPr lang="en-US" altLang="ja-JP" dirty="0" smtClean="0"/>
              <a:t>O</a:t>
            </a:r>
            <a:r>
              <a:rPr lang="en-US" altLang="zh-CN" dirty="0" smtClean="0"/>
              <a:t>ver</a:t>
            </a:r>
            <a:r>
              <a:rPr lang="en-US" altLang="ja-JP" dirty="0" smtClean="0"/>
              <a:t> </a:t>
            </a:r>
            <a:r>
              <a:rPr lang="en-US" altLang="ja-JP" dirty="0"/>
              <a:t>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855"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smtClean="0"/>
              <a:t>(also called </a:t>
            </a:r>
            <a:r>
              <a:rPr kumimoji="1" lang="en-US" altLang="ja-JP" b="1" dirty="0" smtClean="0">
                <a:solidFill>
                  <a:srgbClr val="FF0000"/>
                </a:solidFill>
              </a:rPr>
              <a:t>network stack</a:t>
            </a:r>
            <a:r>
              <a:rPr kumimoji="1" lang="en-US" altLang="ja-JP" dirty="0" smtClean="0"/>
              <a:t>)&amp; </a:t>
            </a:r>
            <a:r>
              <a:rPr kumimoji="1" lang="en-US" altLang="ja-JP" dirty="0"/>
              <a:t>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a:t>
            </a:r>
            <a:r>
              <a:rPr lang="zh-CN" altLang="en-US" b="1" dirty="0" smtClean="0">
                <a:solidFill>
                  <a:srgbClr val="FF0000"/>
                </a:solidFill>
              </a:rPr>
              <a:t>我</a:t>
            </a:r>
            <a:r>
              <a:rPr lang="en-US" altLang="zh-CN" b="1" dirty="0" smtClean="0">
                <a:solidFill>
                  <a:srgbClr val="FF0000"/>
                </a:solidFill>
              </a:rPr>
              <a:t> </a:t>
            </a:r>
            <a:r>
              <a:rPr lang="en-US" altLang="zh-CN" b="1" dirty="0">
                <a:solidFill>
                  <a:srgbClr val="FF0000"/>
                </a:solidFill>
              </a:rPr>
              <a:t>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smtClean="0"/>
              <a:t>Client </a:t>
            </a:r>
            <a:r>
              <a:rPr lang="en-US" altLang="zh-CN" dirty="0"/>
              <a:t>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smtClean="0"/>
              <a:t>HTTP</a:t>
            </a:r>
            <a:r>
              <a:rPr lang="zh-CN" altLang="en-US" sz="1400" dirty="0" smtClean="0"/>
              <a:t>是</a:t>
            </a:r>
            <a:r>
              <a:rPr lang="en-US" altLang="zh-CN" sz="1400" b="1" dirty="0" smtClean="0">
                <a:solidFill>
                  <a:srgbClr val="FF0000"/>
                </a:solidFill>
              </a:rPr>
              <a:t>stateless protocol</a:t>
            </a:r>
            <a:r>
              <a:rPr lang="en-US" altLang="zh-CN" sz="1400" dirty="0" smtClean="0"/>
              <a:t>, server</a:t>
            </a:r>
            <a:r>
              <a:rPr lang="zh-CN" altLang="en-US" sz="1400" dirty="0" smtClean="0"/>
              <a:t>不用保存每个</a:t>
            </a:r>
            <a:r>
              <a:rPr lang="en-US" altLang="zh-CN" sz="1400" dirty="0" smtClean="0"/>
              <a:t>client</a:t>
            </a:r>
            <a:r>
              <a:rPr lang="zh-CN" altLang="en-US" sz="1400" dirty="0" smtClean="0"/>
              <a:t>现在的状态</a:t>
            </a:r>
            <a:r>
              <a:rPr lang="en-US" altLang="zh-CN" sz="1400" dirty="0" smtClean="0"/>
              <a:t>(</a:t>
            </a:r>
            <a:r>
              <a:rPr lang="zh-CN" altLang="en-US" sz="1400" dirty="0" smtClean="0"/>
              <a:t>但</a:t>
            </a:r>
            <a:r>
              <a:rPr lang="en-US" altLang="zh-CN" sz="1400" dirty="0" smtClean="0"/>
              <a:t>cookie</a:t>
            </a:r>
            <a:r>
              <a:rPr lang="en-US" altLang="zh-CN" sz="1400" dirty="0" smtClean="0"/>
              <a:t>, custom-header</a:t>
            </a:r>
            <a:r>
              <a:rPr lang="zh-CN" altLang="en-US" sz="1400" dirty="0" smtClean="0"/>
              <a:t>可以保存状态</a:t>
            </a:r>
            <a:r>
              <a:rPr lang="en-US" altLang="zh-CN" sz="1400" dirty="0" smtClean="0"/>
              <a:t>)</a:t>
            </a:r>
            <a:endParaRPr lang="en-US" altLang="ja-JP" sz="1400" dirty="0" smtClean="0"/>
          </a:p>
          <a:p>
            <a:pPr marL="285750" indent="-285750">
              <a:buFont typeface="Arial" panose="020B0604020202020204" pitchFamily="34" charset="0"/>
              <a:buChar char="•"/>
            </a:pPr>
            <a:r>
              <a:rPr lang="en-US" altLang="ja-JP" sz="1400" dirty="0" smtClean="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smtClean="0"/>
              <a:t>包括一下</a:t>
            </a:r>
            <a:r>
              <a:rPr lang="en-US" altLang="zh-CN" sz="1400" dirty="0" smtClean="0"/>
              <a:t>9</a:t>
            </a:r>
            <a:r>
              <a:rPr lang="zh-CN" altLang="en-US" sz="1400" dirty="0" smtClean="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smtClean="0"/>
              <a:t>POST, push </a:t>
            </a:r>
            <a:r>
              <a:rPr lang="en-US" altLang="zh-CN" sz="1600" i="1" dirty="0" smtClean="0"/>
              <a:t>new</a:t>
            </a:r>
            <a:r>
              <a:rPr lang="en-US" altLang="zh-CN" sz="1600" dirty="0" smtClean="0"/>
              <a:t> data</a:t>
            </a:r>
            <a:endParaRPr lang="en-US" altLang="zh-CN" sz="1600" dirty="0"/>
          </a:p>
          <a:p>
            <a:pPr marL="742950" lvl="1" indent="-285750">
              <a:buFont typeface="Arial" panose="020B0604020202020204" pitchFamily="34" charset="0"/>
              <a:buChar char="•"/>
            </a:pPr>
            <a:r>
              <a:rPr lang="en-US" altLang="zh-CN" sz="1600" dirty="0" smtClean="0"/>
              <a:t>PUT, push new data, replace old data</a:t>
            </a:r>
          </a:p>
          <a:p>
            <a:pPr marL="742950" lvl="1" indent="-285750">
              <a:buFont typeface="Arial" panose="020B0604020202020204" pitchFamily="34" charset="0"/>
              <a:buChar char="•"/>
            </a:pPr>
            <a:r>
              <a:rPr lang="en-US" altLang="zh-CN" sz="1600" dirty="0" smtClean="0"/>
              <a:t>PATCH, </a:t>
            </a:r>
            <a:r>
              <a:rPr lang="en-US" altLang="zh-CN" sz="1400" dirty="0" smtClean="0"/>
              <a:t>same as PUT, update only certain field of data</a:t>
            </a:r>
            <a:endParaRPr lang="en-US" altLang="zh-CN" sz="1400" dirty="0"/>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smtClean="0"/>
              <a:t>HEAD, </a:t>
            </a:r>
            <a:r>
              <a:rPr lang="en-US" altLang="zh-CN" sz="1100" dirty="0" smtClean="0"/>
              <a:t>same as GET, but response only contains header</a:t>
            </a:r>
            <a:endParaRPr lang="en-US" altLang="zh-CN" sz="1100" dirty="0"/>
          </a:p>
          <a:p>
            <a:pPr marL="742950" lvl="1" indent="-285750">
              <a:buFont typeface="Arial" panose="020B0604020202020204" pitchFamily="34" charset="0"/>
              <a:buChar char="•"/>
            </a:pPr>
            <a:r>
              <a:rPr lang="en-US" altLang="zh-CN" sz="1600" dirty="0" smtClean="0"/>
              <a:t>TRACE, </a:t>
            </a:r>
            <a:r>
              <a:rPr lang="en-US" altLang="zh-CN" sz="1100" dirty="0" smtClean="0"/>
              <a:t>for test what machine along the path receives</a:t>
            </a:r>
            <a:endParaRPr lang="en-US" altLang="zh-CN" sz="1100" dirty="0"/>
          </a:p>
          <a:p>
            <a:pPr marL="742950" lvl="1" indent="-285750">
              <a:buFont typeface="Arial" panose="020B0604020202020204" pitchFamily="34" charset="0"/>
              <a:buChar char="•"/>
            </a:pPr>
            <a:r>
              <a:rPr lang="en-US" altLang="zh-CN" sz="1600" dirty="0" smtClean="0"/>
              <a:t>CONNECT, </a:t>
            </a:r>
            <a:r>
              <a:rPr lang="en-US" altLang="zh-CN" sz="1100" dirty="0" smtClean="0"/>
              <a:t>to establish a connection to a resource</a:t>
            </a:r>
          </a:p>
          <a:p>
            <a:pPr marL="742950" lvl="1" indent="-285750">
              <a:buFont typeface="Arial" panose="020B0604020202020204" pitchFamily="34" charset="0"/>
              <a:buChar char="•"/>
            </a:pPr>
            <a:r>
              <a:rPr lang="en-US" altLang="zh-CN" sz="1600" dirty="0" smtClean="0"/>
              <a:t>OPTIONS, </a:t>
            </a:r>
            <a:r>
              <a:rPr lang="en-US" altLang="zh-CN" sz="800" dirty="0" smtClean="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a:t>
            </a:r>
            <a:r>
              <a:rPr lang="en-US" altLang="zh-CN" dirty="0" smtClean="0"/>
              <a:t>messages, 304 not modified</a:t>
            </a:r>
            <a:endParaRPr lang="en-US" altLang="zh-CN" dirty="0"/>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a:t>
            </a:r>
            <a:r>
              <a:rPr lang="ja-JP" altLang="en-US" sz="1400" dirty="0" smtClean="0"/>
              <a:t>的</a:t>
            </a:r>
            <a:r>
              <a:rPr lang="zh-CN" altLang="en-US" sz="1400" dirty="0" smtClean="0"/>
              <a:t>；</a:t>
            </a:r>
            <a:endParaRPr lang="en-US" altLang="ja-JP" sz="1400" dirty="0" smtClean="0"/>
          </a:p>
          <a:p>
            <a:r>
              <a:rPr lang="zh-CN" altLang="en-US" sz="1400" dirty="0" smtClean="0"/>
              <a:t>当要传</a:t>
            </a:r>
            <a:r>
              <a:rPr lang="en-US" altLang="zh-CN" sz="1400" dirty="0" smtClean="0"/>
              <a:t>cookie</a:t>
            </a:r>
            <a:r>
              <a:rPr lang="zh-CN" altLang="en-US" sz="1400" dirty="0" smtClean="0"/>
              <a:t>给</a:t>
            </a:r>
            <a:r>
              <a:rPr lang="en-US" altLang="zh-CN" sz="1400" dirty="0" smtClean="0"/>
              <a:t>server</a:t>
            </a:r>
            <a:r>
              <a:rPr lang="zh-CN" altLang="en-US" sz="1400" dirty="0" smtClean="0"/>
              <a:t>时，</a:t>
            </a:r>
            <a:r>
              <a:rPr lang="en-US" altLang="zh-CN" sz="1400" dirty="0" smtClean="0"/>
              <a:t>secure flag</a:t>
            </a:r>
            <a:r>
              <a:rPr lang="zh-CN" altLang="en-US" sz="1400" dirty="0" smtClean="0"/>
              <a:t>告诉</a:t>
            </a:r>
            <a:r>
              <a:rPr lang="en-US" altLang="zh-CN" sz="1400" dirty="0" smtClean="0"/>
              <a:t>browser</a:t>
            </a:r>
            <a:r>
              <a:rPr lang="zh-CN" altLang="en-US" sz="1400" dirty="0" smtClean="0"/>
              <a:t>这个</a:t>
            </a:r>
            <a:r>
              <a:rPr lang="en-US" altLang="zh-CN" sz="1400" dirty="0" smtClean="0"/>
              <a:t>cookie</a:t>
            </a:r>
            <a:r>
              <a:rPr lang="zh-CN" altLang="en-US" sz="1400" dirty="0" smtClean="0"/>
              <a:t>必须要用</a:t>
            </a:r>
            <a:r>
              <a:rPr lang="en-US" altLang="zh-CN" sz="1400" dirty="0" smtClean="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smtClean="0">
                <a:solidFill>
                  <a:srgbClr val="FF0000"/>
                </a:solidFill>
              </a:rPr>
              <a:t>是</a:t>
            </a:r>
            <a:r>
              <a:rPr kumimoji="1" lang="en-US" altLang="zh-CN" sz="2800" b="1" dirty="0" smtClean="0">
                <a:solidFill>
                  <a:srgbClr val="FF0000"/>
                </a:solidFill>
              </a:rPr>
              <a:t>TSL1.2</a:t>
            </a:r>
            <a:r>
              <a:rPr kumimoji="1" lang="zh-CN" altLang="en-US" sz="2800" b="1" dirty="0" smtClean="0">
                <a:solidFill>
                  <a:srgbClr val="FF0000"/>
                </a:solidFill>
              </a:rPr>
              <a:t>的</a:t>
            </a:r>
            <a:r>
              <a:rPr kumimoji="1" lang="en-US" altLang="zh-CN" sz="2800" b="1" dirty="0" smtClean="0">
                <a:solidFill>
                  <a:srgbClr val="FF0000"/>
                </a:solidFill>
              </a:rPr>
              <a:t>specification</a:t>
            </a:r>
            <a:r>
              <a:rPr kumimoji="1" lang="zh-CN" altLang="en-US" dirty="0" smtClean="0"/>
              <a:t>，</a:t>
            </a:r>
            <a:endParaRPr kumimoji="1" lang="en-US" altLang="zh-CN" dirty="0" smtClean="0"/>
          </a:p>
          <a:p>
            <a:r>
              <a:rPr kumimoji="1" lang="en-US" altLang="zh-CN" b="1" dirty="0" smtClean="0"/>
              <a:t>TSL1.3</a:t>
            </a:r>
            <a:r>
              <a:rPr kumimoji="1" lang="zh-CN" altLang="en-US" dirty="0" smtClean="0"/>
              <a:t>的通信流程</a:t>
            </a:r>
            <a:r>
              <a:rPr lang="zh-CN" altLang="en-US" dirty="0" smtClean="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24499</TotalTime>
  <Words>30893</Words>
  <Application>Microsoft Office PowerPoint</Application>
  <PresentationFormat>画面に合わせる (4:3)</PresentationFormat>
  <Paragraphs>3350</Paragraphs>
  <Slides>158</Slides>
  <Notes>11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158</vt:i4>
      </vt:variant>
    </vt:vector>
  </HeadingPairs>
  <TitlesOfParts>
    <vt:vector size="162"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3149</cp:revision>
  <dcterms:created xsi:type="dcterms:W3CDTF">2016-01-14T23:49:10Z</dcterms:created>
  <dcterms:modified xsi:type="dcterms:W3CDTF">2018-07-12T07:49:37Z</dcterms:modified>
</cp:coreProperties>
</file>